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14"/>
  </p:notesMasterIdLst>
  <p:sldIdLst>
    <p:sldId id="261" r:id="rId2"/>
    <p:sldId id="257" r:id="rId3"/>
    <p:sldId id="267" r:id="rId4"/>
    <p:sldId id="269" r:id="rId5"/>
    <p:sldId id="276" r:id="rId6"/>
    <p:sldId id="278" r:id="rId7"/>
    <p:sldId id="271" r:id="rId8"/>
    <p:sldId id="275" r:id="rId9"/>
    <p:sldId id="279" r:id="rId10"/>
    <p:sldId id="270" r:id="rId11"/>
    <p:sldId id="268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13"/>
  </p:normalViewPr>
  <p:slideViewPr>
    <p:cSldViewPr snapToGrid="0" snapToObjects="1">
      <p:cViewPr varScale="1">
        <p:scale>
          <a:sx n="76" d="100"/>
          <a:sy n="76" d="100"/>
        </p:scale>
        <p:origin x="634" y="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CE71D-7374-4A47-ADD3-F123F4B67106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8469A-6B31-3840-9228-D34A82672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10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9AFA-A93B-7F4E-B770-8D2719C2E1E7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7F88-C69D-A34F-B16A-AE6352186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08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9AFA-A93B-7F4E-B770-8D2719C2E1E7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7F88-C69D-A34F-B16A-AE6352186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7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9AFA-A93B-7F4E-B770-8D2719C2E1E7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7F88-C69D-A34F-B16A-AE6352186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20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9AFA-A93B-7F4E-B770-8D2719C2E1E7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7F88-C69D-A34F-B16A-AE6352186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3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9AFA-A93B-7F4E-B770-8D2719C2E1E7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7F88-C69D-A34F-B16A-AE6352186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26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9AFA-A93B-7F4E-B770-8D2719C2E1E7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7F88-C69D-A34F-B16A-AE6352186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2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9AFA-A93B-7F4E-B770-8D2719C2E1E7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7F88-C69D-A34F-B16A-AE6352186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4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9AFA-A93B-7F4E-B770-8D2719C2E1E7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7F88-C69D-A34F-B16A-AE6352186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86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9AFA-A93B-7F4E-B770-8D2719C2E1E7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7F88-C69D-A34F-B16A-AE6352186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9AFA-A93B-7F4E-B770-8D2719C2E1E7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7F88-C69D-A34F-B16A-AE6352186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6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9AFA-A93B-7F4E-B770-8D2719C2E1E7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17F88-C69D-A34F-B16A-AE6352186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04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09AFA-A93B-7F4E-B770-8D2719C2E1E7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17F88-C69D-A34F-B16A-AE6352186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6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t="73331" b="13324"/>
          <a:stretch>
            <a:fillRect/>
          </a:stretch>
        </p:blipFill>
        <p:spPr bwMode="auto">
          <a:xfrm>
            <a:off x="1524000" y="5891212"/>
            <a:ext cx="9144001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7"/>
          <p:cNvSpPr>
            <a:spLocks/>
          </p:cNvSpPr>
          <p:nvPr/>
        </p:nvSpPr>
        <p:spPr bwMode="auto">
          <a:xfrm>
            <a:off x="2077720" y="2362200"/>
            <a:ext cx="84074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endParaRPr lang="en-US" sz="3400" b="1" dirty="0">
              <a:solidFill>
                <a:srgbClr val="068E89"/>
              </a:solidFill>
              <a:latin typeface="Lucida Grande" charset="0"/>
              <a:ea typeface="MS PGothic" pitchFamily="34" charset="-128"/>
              <a:sym typeface="Lucida Grande" charset="0"/>
            </a:endParaRPr>
          </a:p>
          <a:p>
            <a:pPr marL="39688"/>
            <a:endParaRPr lang="en-US" sz="2000" b="1" dirty="0">
              <a:solidFill>
                <a:srgbClr val="068E89"/>
              </a:solidFill>
              <a:latin typeface="Lucida Grande" charset="0"/>
              <a:ea typeface="MS PGothic" pitchFamily="34" charset="-128"/>
              <a:sym typeface="Lucida Grande" charset="0"/>
            </a:endParaRPr>
          </a:p>
          <a:p>
            <a:pPr marL="39688" algn="ctr"/>
            <a:endParaRPr lang="en-US" sz="2800" b="1" dirty="0">
              <a:solidFill>
                <a:srgbClr val="006600"/>
              </a:solidFill>
              <a:latin typeface="+mj-lt"/>
              <a:ea typeface="MS PGothic" pitchFamily="34" charset="-128"/>
              <a:sym typeface="Lucida Grande" charset="0"/>
            </a:endParaRPr>
          </a:p>
          <a:p>
            <a:pPr marL="39688" algn="ctr"/>
            <a:endParaRPr lang="en-US" sz="1100" b="1" dirty="0">
              <a:solidFill>
                <a:schemeClr val="accent5">
                  <a:lumMod val="75000"/>
                </a:schemeClr>
              </a:solidFill>
              <a:latin typeface="+mj-lt"/>
              <a:ea typeface="MS PGothic" pitchFamily="34" charset="-128"/>
              <a:sym typeface="Lucida Grande" charset="0"/>
            </a:endParaRPr>
          </a:p>
          <a:p>
            <a:pPr marL="39688" algn="ctr"/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MS PGothic" pitchFamily="34" charset="-128"/>
                <a:sym typeface="Lucida Grande" charset="0"/>
              </a:rPr>
              <a:t>Community Choice Aggregation</a:t>
            </a:r>
          </a:p>
          <a:p>
            <a:pPr marL="39688" algn="ctr"/>
            <a:r>
              <a:rPr lang="en-US" sz="2400" b="1" dirty="0">
                <a:ea typeface="MS PGothic" pitchFamily="34" charset="-128"/>
                <a:sym typeface="Lucida Grande" charset="0"/>
              </a:rPr>
              <a:t>A Local Government Tool to </a:t>
            </a:r>
          </a:p>
          <a:p>
            <a:pPr marL="39688" algn="ctr"/>
            <a:r>
              <a:rPr lang="en-US" sz="2400" b="1" dirty="0">
                <a:ea typeface="MS PGothic" pitchFamily="34" charset="-128"/>
                <a:sym typeface="Lucida Grande" charset="0"/>
              </a:rPr>
              <a:t>Boost the Local Economy, Increase Resiliency and Green the Grid</a:t>
            </a:r>
          </a:p>
          <a:p>
            <a:pPr marL="39688" algn="ctr"/>
            <a:endParaRPr lang="en-US" sz="2400" b="1" dirty="0">
              <a:ea typeface="MS PGothic" pitchFamily="34" charset="-128"/>
              <a:sym typeface="Lucida Grande" charset="0"/>
            </a:endParaRPr>
          </a:p>
          <a:p>
            <a:pPr marL="39688" algn="ctr"/>
            <a:endParaRPr lang="en-US" sz="2400" dirty="0">
              <a:latin typeface="+mj-lt"/>
              <a:ea typeface="MS PGothic" pitchFamily="34" charset="-128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450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tenants of an Oregon CCA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Energy Trust of Oregon remains a key partner</a:t>
            </a:r>
          </a:p>
          <a:p>
            <a:r>
              <a:rPr lang="en-US" dirty="0"/>
              <a:t>Conformance to the Renewable Portfolio Standard (RPS)</a:t>
            </a:r>
          </a:p>
          <a:p>
            <a:r>
              <a:rPr lang="en-US" dirty="0"/>
              <a:t>COUs are outside this effort </a:t>
            </a:r>
            <a:r>
              <a:rPr lang="mr-IN" dirty="0"/>
              <a:t>–</a:t>
            </a:r>
            <a:r>
              <a:rPr lang="en-US" dirty="0"/>
              <a:t> but could see opportunity</a:t>
            </a:r>
          </a:p>
          <a:p>
            <a:r>
              <a:rPr lang="en-US" dirty="0"/>
              <a:t>The Oregon Public Utility Commission’s role remains vital</a:t>
            </a:r>
          </a:p>
          <a:p>
            <a:r>
              <a:rPr lang="en-US" dirty="0"/>
              <a:t>Key questions to be answered include:</a:t>
            </a:r>
          </a:p>
          <a:p>
            <a:pPr lvl="1"/>
            <a:r>
              <a:rPr lang="en-US" dirty="0"/>
              <a:t>Exit Fees aka Stranded Asset Cost</a:t>
            </a:r>
          </a:p>
          <a:p>
            <a:pPr lvl="1"/>
            <a:r>
              <a:rPr lang="en-US" dirty="0"/>
              <a:t>Provider of Last Resort </a:t>
            </a:r>
          </a:p>
          <a:p>
            <a:pPr lvl="1"/>
            <a:r>
              <a:rPr lang="en-US" dirty="0"/>
              <a:t>Resource Adequacy </a:t>
            </a:r>
          </a:p>
          <a:p>
            <a:r>
              <a:rPr lang="en-US" dirty="0"/>
              <a:t>Remaining Utility Ratepayers held harmless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" y="6015390"/>
            <a:ext cx="2209800" cy="7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61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</a:t>
            </a:r>
            <a:r>
              <a:rPr lang="mr-IN" dirty="0"/>
              <a:t>–</a:t>
            </a:r>
            <a:r>
              <a:rPr lang="en-US" dirty="0"/>
              <a:t> Making it a Reality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The Ask: Local community Resolution or Letter of Support to explore the concept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Enabling Legislation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Local support will be critical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Continued stakeholder input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Public Utility Commission Rulemaking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Once in place it will be up to local communities to participate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" y="6015390"/>
            <a:ext cx="2209800" cy="7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05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t="73331" b="13324"/>
          <a:stretch>
            <a:fillRect/>
          </a:stretch>
        </p:blipFill>
        <p:spPr bwMode="auto">
          <a:xfrm>
            <a:off x="1524000" y="5891212"/>
            <a:ext cx="9144001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7"/>
          <p:cNvSpPr>
            <a:spLocks/>
          </p:cNvSpPr>
          <p:nvPr/>
        </p:nvSpPr>
        <p:spPr bwMode="auto">
          <a:xfrm>
            <a:off x="2077720" y="1344706"/>
            <a:ext cx="8407400" cy="458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endParaRPr lang="en-US" sz="3400" b="1" dirty="0">
              <a:solidFill>
                <a:srgbClr val="068E89"/>
              </a:solidFill>
              <a:latin typeface="Lucida Grande" charset="0"/>
              <a:ea typeface="MS PGothic" pitchFamily="34" charset="-128"/>
              <a:sym typeface="Lucida Grande" charset="0"/>
            </a:endParaRPr>
          </a:p>
          <a:p>
            <a:pPr marL="39688" algn="ctr"/>
            <a:endParaRPr lang="en-US" sz="3600" b="1" dirty="0">
              <a:solidFill>
                <a:schemeClr val="accent5">
                  <a:lumMod val="75000"/>
                </a:schemeClr>
              </a:solidFill>
              <a:ea typeface="MS PGothic" pitchFamily="34" charset="-128"/>
              <a:sym typeface="Lucida Grande" charset="0"/>
            </a:endParaRPr>
          </a:p>
          <a:p>
            <a:pPr marL="39688"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a typeface="MS PGothic" pitchFamily="34" charset="-128"/>
                <a:sym typeface="Lucida Grande" charset="0"/>
              </a:rPr>
              <a:t>Thank You</a:t>
            </a:r>
          </a:p>
          <a:p>
            <a:pPr marL="39688" algn="ctr"/>
            <a:endParaRPr lang="en-US" sz="2400" b="1" dirty="0">
              <a:solidFill>
                <a:srgbClr val="006600"/>
              </a:solidFill>
              <a:latin typeface="+mj-lt"/>
              <a:ea typeface="MS PGothic" pitchFamily="34" charset="-128"/>
              <a:sym typeface="Lucida Grande" charset="0"/>
            </a:endParaRPr>
          </a:p>
          <a:p>
            <a:pPr marL="39688"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a typeface="MS PGothic" pitchFamily="34" charset="-128"/>
                <a:sym typeface="Lucida Grande" charset="0"/>
              </a:rPr>
              <a:t>www.leanenergyoregon.org</a:t>
            </a:r>
          </a:p>
          <a:p>
            <a:pPr marL="39688"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a typeface="MS PGothic" pitchFamily="34" charset="-128"/>
                <a:sym typeface="Lucida Grande" charset="0"/>
              </a:rPr>
              <a:t>www.leanenergyus.org</a:t>
            </a:r>
          </a:p>
          <a:p>
            <a:pPr marL="39688" algn="ctr"/>
            <a:endParaRPr lang="en-US" sz="2400" b="1" dirty="0">
              <a:solidFill>
                <a:schemeClr val="accent5">
                  <a:lumMod val="75000"/>
                </a:schemeClr>
              </a:solidFill>
              <a:ea typeface="MS PGothic" pitchFamily="34" charset="-128"/>
              <a:sym typeface="Lucida Grande" charset="0"/>
            </a:endParaRPr>
          </a:p>
          <a:p>
            <a:pPr marL="39688" algn="ctr"/>
            <a:endParaRPr lang="en-US" sz="1100" b="1" dirty="0">
              <a:solidFill>
                <a:schemeClr val="accent5">
                  <a:lumMod val="75000"/>
                </a:schemeClr>
              </a:solidFill>
              <a:latin typeface="+mj-lt"/>
              <a:ea typeface="MS PGothic" pitchFamily="34" charset="-128"/>
              <a:sym typeface="Lucida Grande" charset="0"/>
            </a:endParaRPr>
          </a:p>
          <a:p>
            <a:pPr marL="39688" algn="ctr"/>
            <a:r>
              <a:rPr lang="en-US" sz="2400" b="1" dirty="0">
                <a:ea typeface="MS PGothic" pitchFamily="34" charset="-128"/>
                <a:sym typeface="Lucida Grande" charset="0"/>
              </a:rPr>
              <a:t>Alan Hickenbottom</a:t>
            </a:r>
          </a:p>
          <a:p>
            <a:pPr marL="39688" algn="ctr"/>
            <a:r>
              <a:rPr lang="en-US" sz="2400" b="1" dirty="0" err="1">
                <a:ea typeface="MS PGothic" pitchFamily="34" charset="-128"/>
                <a:sym typeface="Lucida Grande" charset="0"/>
              </a:rPr>
              <a:t>alan.hickenbottom@gmail.com</a:t>
            </a:r>
            <a:r>
              <a:rPr lang="en-US" sz="2400" b="1" dirty="0">
                <a:ea typeface="MS PGothic" pitchFamily="34" charset="-128"/>
                <a:sym typeface="Lucida Grande" charset="0"/>
              </a:rPr>
              <a:t> </a:t>
            </a:r>
          </a:p>
          <a:p>
            <a:pPr marL="39688" algn="ctr"/>
            <a:r>
              <a:rPr lang="en-US" sz="2400" b="1" dirty="0">
                <a:ea typeface="MS PGothic" pitchFamily="34" charset="-128"/>
                <a:sym typeface="Lucida Grande" charset="0"/>
              </a:rPr>
              <a:t>503-703-0602</a:t>
            </a:r>
          </a:p>
        </p:txBody>
      </p:sp>
    </p:spTree>
    <p:extLst>
      <p:ext uri="{BB962C8B-B14F-4D97-AF65-F5344CB8AC3E}">
        <p14:creationId xmlns:p14="http://schemas.microsoft.com/office/powerpoint/2010/main" val="1861869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788" y="457200"/>
            <a:ext cx="5675312" cy="1600200"/>
          </a:xfrm>
        </p:spPr>
        <p:txBody>
          <a:bodyPr>
            <a:normAutofit/>
          </a:bodyPr>
          <a:lstStyle/>
          <a:p>
            <a:r>
              <a:rPr lang="en-US" sz="4400" dirty="0"/>
              <a:t>The Evolution of the Grid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6218237" cy="3811588"/>
          </a:xfrm>
        </p:spPr>
        <p:txBody>
          <a:bodyPr>
            <a:no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The full stack utility monopoly of 100 years ago made sense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One Size Fits All: Safe, Reliable and Affordable Energy for Everyone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Mission Accomplished </a:t>
            </a:r>
            <a:r>
              <a:rPr lang="mr-IN" sz="2400" dirty="0"/>
              <a:t>–</a:t>
            </a:r>
            <a:r>
              <a:rPr lang="en-US" sz="2400" dirty="0"/>
              <a:t> But times have changed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Technology is enabling distributed energy resources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Communities want, and can, have choice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" y="6015390"/>
            <a:ext cx="2209800" cy="756885"/>
          </a:xfrm>
          <a:prstGeom prst="rect">
            <a:avLst/>
          </a:prstGeom>
        </p:spPr>
      </p:pic>
      <p:pic>
        <p:nvPicPr>
          <p:cNvPr id="8" name="Picture 2" descr="ikes | Tumblr http://ift.tt/1JCBiOa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r="10913"/>
          <a:stretch>
            <a:fillRect/>
          </a:stretch>
        </p:blipFill>
        <p:spPr bwMode="auto">
          <a:xfrm>
            <a:off x="7358063" y="242888"/>
            <a:ext cx="4083050" cy="63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25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 </a:t>
            </a:r>
            <a:r>
              <a:rPr lang="en-US" b="1" dirty="0"/>
              <a:t>Community Choice Aggregation </a:t>
            </a:r>
            <a:r>
              <a:rPr lang="en-US" dirty="0"/>
              <a:t>or </a:t>
            </a:r>
            <a:r>
              <a:rPr lang="en-US" b="1" dirty="0"/>
              <a:t>CCA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A Public Entity that allows community participation in energy choices: City, County or Regional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Not Anti-Utility but Pro-Community while allowing the Utilities to continue to do what they do best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Not full </a:t>
            </a:r>
            <a:r>
              <a:rPr lang="en-US" dirty="0" err="1"/>
              <a:t>Municipalization</a:t>
            </a:r>
            <a:r>
              <a:rPr lang="en-US" dirty="0"/>
              <a:t> - also called Muni-Lite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Transmission and Distribution remain with the Utility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 utility continues to provide the same services such as Outage Support, Billing, Grid Maintenance and Capital Improvements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" y="6015390"/>
            <a:ext cx="2209800" cy="7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96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Local Control over Energy Choices </a:t>
            </a:r>
            <a:r>
              <a:rPr lang="mr-IN" dirty="0"/>
              <a:t>–</a:t>
            </a:r>
            <a:r>
              <a:rPr lang="en-US" dirty="0"/>
              <a:t> Which is simply not possible with current regulatory environment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Economic Development </a:t>
            </a:r>
            <a:r>
              <a:rPr lang="mr-IN" dirty="0"/>
              <a:t>–</a:t>
            </a:r>
            <a:r>
              <a:rPr lang="en-US" dirty="0"/>
              <a:t> Local energy production, local labor content and other community specific needs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Equity </a:t>
            </a:r>
            <a:r>
              <a:rPr lang="mr-IN" dirty="0"/>
              <a:t>–</a:t>
            </a:r>
            <a:r>
              <a:rPr lang="en-US" dirty="0"/>
              <a:t> Rate setting, other programs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Resilience </a:t>
            </a:r>
            <a:r>
              <a:rPr lang="mr-IN" dirty="0"/>
              <a:t>–</a:t>
            </a:r>
            <a:r>
              <a:rPr lang="en-US" dirty="0"/>
              <a:t> Humboldt </a:t>
            </a:r>
            <a:r>
              <a:rPr lang="en-US" dirty="0" err="1"/>
              <a:t>Solar+Storage</a:t>
            </a:r>
            <a:r>
              <a:rPr lang="en-US" dirty="0"/>
              <a:t> project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" y="6015390"/>
            <a:ext cx="2209800" cy="7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63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90177">
            <a:off x="2834893" y="-64546"/>
            <a:ext cx="7296961" cy="10042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7" y="5972528"/>
            <a:ext cx="2209800" cy="7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1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" y="6015390"/>
            <a:ext cx="2209800" cy="7568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0276" y="240945"/>
            <a:ext cx="1981200" cy="1976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9791">
            <a:off x="2187120" y="3878048"/>
            <a:ext cx="9558338" cy="1940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06184">
            <a:off x="131786" y="258144"/>
            <a:ext cx="8615363" cy="345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75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61" y="0"/>
            <a:ext cx="1020227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" y="6015390"/>
            <a:ext cx="2209800" cy="7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5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Marin Clean Energy </a:t>
            </a:r>
            <a:r>
              <a:rPr lang="mr-IN" dirty="0"/>
              <a:t>–</a:t>
            </a:r>
            <a:r>
              <a:rPr lang="en-US" dirty="0"/>
              <a:t> 10.5MW solar project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" y="6015390"/>
            <a:ext cx="2209800" cy="7568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3" y="1361069"/>
            <a:ext cx="7796212" cy="527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72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C8A2B1-B392-3442-B91B-752C993E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998" y="0"/>
            <a:ext cx="768720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1706F7-1034-8E43-9AA9-B47E5B59C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" y="6015390"/>
            <a:ext cx="2209800" cy="756885"/>
          </a:xfrm>
          <a:prstGeom prst="rect">
            <a:avLst/>
          </a:prstGeom>
        </p:spPr>
      </p:pic>
      <p:pic>
        <p:nvPicPr>
          <p:cNvPr id="1026" name="Picture 2" descr="Redwood Coast Energy Authority logo, blue seal">
            <a:extLst>
              <a:ext uri="{FF2B5EF4-FFF2-40B4-BE49-F238E27FC236}">
                <a16:creationId xmlns:a16="http://schemas.microsoft.com/office/drawing/2014/main" xmlns="" id="{79D25236-63A2-DE44-A622-601F60951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13" y="1077913"/>
            <a:ext cx="2741612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622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313</Words>
  <Application>Microsoft Office PowerPoint</Application>
  <PresentationFormat>Widescreen</PresentationFormat>
  <Paragraphs>53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MS PGothic</vt:lpstr>
      <vt:lpstr>Arial</vt:lpstr>
      <vt:lpstr>Calibri</vt:lpstr>
      <vt:lpstr>Calibri Light</vt:lpstr>
      <vt:lpstr>Lucida Grande</vt:lpstr>
      <vt:lpstr>Mangal</vt:lpstr>
      <vt:lpstr>Office Theme</vt:lpstr>
      <vt:lpstr>PowerPoint Presentation</vt:lpstr>
      <vt:lpstr>The Evolution of the Grid</vt:lpstr>
      <vt:lpstr>Enter Community Choice Aggregation or CCA</vt:lpstr>
      <vt:lpstr>Benefits</vt:lpstr>
      <vt:lpstr>PowerPoint Presentation</vt:lpstr>
      <vt:lpstr>PowerPoint Presentation</vt:lpstr>
      <vt:lpstr>PowerPoint Presentation</vt:lpstr>
      <vt:lpstr>Marin Clean Energy – 10.5MW solar project</vt:lpstr>
      <vt:lpstr>PowerPoint Presentation</vt:lpstr>
      <vt:lpstr>Key tenants of an Oregon CCA solution</vt:lpstr>
      <vt:lpstr>Next Steps – Making it a Reality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Hickenbottom</dc:creator>
  <cp:lastModifiedBy>Brian Skeahan</cp:lastModifiedBy>
  <cp:revision>28</cp:revision>
  <dcterms:created xsi:type="dcterms:W3CDTF">2018-09-30T20:28:01Z</dcterms:created>
  <dcterms:modified xsi:type="dcterms:W3CDTF">2018-11-09T02:56:21Z</dcterms:modified>
</cp:coreProperties>
</file>