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2" r:id="rId5"/>
    <p:sldId id="263" r:id="rId6"/>
    <p:sldId id="268" r:id="rId7"/>
    <p:sldId id="265" r:id="rId8"/>
    <p:sldId id="266" r:id="rId9"/>
    <p:sldId id="267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0398-AB27-4702-A5E6-D78A799D7952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4EBAE-0BBA-441A-BF3D-A05EAFE55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704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6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4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40A7-9A0B-475F-B90C-51611703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DFAA-9439-4537-94AB-E322AC13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33401"/>
            <a:ext cx="30480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1"/>
            <a:ext cx="8940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BB9B-C711-4BB6-8C2D-3AF783FE4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1"/>
            <a:ext cx="121920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76400"/>
            <a:ext cx="10972800" cy="3763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8674-AE41-4384-98E7-0C13EDEA3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6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533401"/>
            <a:ext cx="121920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53848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76400"/>
            <a:ext cx="53848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633789"/>
            <a:ext cx="5384800" cy="180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33789"/>
            <a:ext cx="5384800" cy="180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530A-E6CB-4180-8A1A-50B7AB53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9732"/>
                </a:solidFill>
              </a:defRPr>
            </a:lvl1pPr>
            <a:lvl2pPr>
              <a:defRPr>
                <a:solidFill>
                  <a:srgbClr val="5E9732"/>
                </a:solidFill>
              </a:defRPr>
            </a:lvl2pPr>
            <a:lvl3pPr>
              <a:defRPr>
                <a:solidFill>
                  <a:srgbClr val="5E9732"/>
                </a:solidFill>
              </a:defRPr>
            </a:lvl3pPr>
            <a:lvl4pPr>
              <a:defRPr>
                <a:solidFill>
                  <a:srgbClr val="5E9732"/>
                </a:solidFill>
              </a:defRPr>
            </a:lvl4pPr>
            <a:lvl5pPr>
              <a:defRPr>
                <a:solidFill>
                  <a:srgbClr val="5E973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Pre-decisional - For Discussion Purposes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40574"/>
            <a:ext cx="12192000" cy="91440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6"/>
            <a:ext cx="12192000" cy="457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240"/>
            <a:ext cx="12192000" cy="1463040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rgbClr val="9D7BF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688"/>
            <a:ext cx="10972800" cy="4114512"/>
          </a:xfr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09601"/>
            <a:ext cx="10972800" cy="591431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34780"/>
            <a:ext cx="1239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31772"/>
            <a:ext cx="10972800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rgbClr val="0079C1"/>
                </a:solidFill>
              </a:defRPr>
            </a:lvl1pPr>
          </a:lstStyle>
          <a:p>
            <a:r>
              <a:rPr lang="en-US" dirty="0" smtClean="0"/>
              <a:t>4 Strategic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2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952F-1B92-4DF9-8AC3-0B3A440FB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3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789B-0C3A-4E60-A17A-E61DA2F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3848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DFD95-7346-48CF-9ACB-D4F0EFF64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CBA2-2F8B-46B4-9418-C426296F8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0594-4812-4E9A-97DF-C11E51983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D082-1DA7-4DBB-A6C3-1A5C7286E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961D-5D93-44A0-AD14-50EFC92F7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81B8-DF94-43B9-9ECC-36CE06749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109728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AutoShape 8"/>
          <p:cNvSpPr>
            <a:spLocks noChangeArrowheads="1"/>
          </p:cNvSpPr>
          <p:nvPr/>
        </p:nvSpPr>
        <p:spPr bwMode="auto">
          <a:xfrm rot="10800000">
            <a:off x="10160000" y="6096000"/>
            <a:ext cx="14224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00" y="6229350"/>
            <a:ext cx="90593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467F"/>
                </a:solidFill>
              </a:defRPr>
            </a:lvl1pPr>
          </a:lstStyle>
          <a:p>
            <a:pPr>
              <a:defRPr/>
            </a:pPr>
            <a:fld id="{270FCE2D-CFCD-457A-98E0-8BE68D4754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Group 17"/>
          <p:cNvGrpSpPr>
            <a:grpSpLocks noChangeAspect="1"/>
          </p:cNvGrpSpPr>
          <p:nvPr/>
        </p:nvGrpSpPr>
        <p:grpSpPr bwMode="auto">
          <a:xfrm>
            <a:off x="0" y="6429376"/>
            <a:ext cx="12192000" cy="123825"/>
            <a:chOff x="0" y="4050"/>
            <a:chExt cx="5760" cy="78"/>
          </a:xfrm>
        </p:grpSpPr>
        <p:sp>
          <p:nvSpPr>
            <p:cNvPr id="1032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50"/>
              <a:ext cx="57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33" name="Rectangle 18"/>
            <p:cNvSpPr>
              <a:spLocks noChangeArrowheads="1"/>
            </p:cNvSpPr>
            <p:nvPr userDrawn="1"/>
          </p:nvSpPr>
          <p:spPr bwMode="auto">
            <a:xfrm>
              <a:off x="0" y="4048"/>
              <a:ext cx="4" cy="78"/>
            </a:xfrm>
            <a:prstGeom prst="rect">
              <a:avLst/>
            </a:pr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z="1800" dirty="0"/>
            </a:p>
          </p:txBody>
        </p:sp>
        <p:sp>
          <p:nvSpPr>
            <p:cNvPr id="1034" name="Freeform 19"/>
            <p:cNvSpPr>
              <a:spLocks/>
            </p:cNvSpPr>
            <p:nvPr userDrawn="1"/>
          </p:nvSpPr>
          <p:spPr bwMode="auto">
            <a:xfrm>
              <a:off x="4" y="4048"/>
              <a:ext cx="4803" cy="78"/>
            </a:xfrm>
            <a:custGeom>
              <a:avLst/>
              <a:gdLst>
                <a:gd name="T0" fmla="*/ 0 w 4803"/>
                <a:gd name="T1" fmla="*/ 0 h 78"/>
                <a:gd name="T2" fmla="*/ 0 w 4803"/>
                <a:gd name="T3" fmla="*/ 78 h 78"/>
                <a:gd name="T4" fmla="*/ 4803 w 4803"/>
                <a:gd name="T5" fmla="*/ 78 h 78"/>
                <a:gd name="T6" fmla="*/ 4755 w 4803"/>
                <a:gd name="T7" fmla="*/ 0 h 78"/>
                <a:gd name="T8" fmla="*/ 0 w 480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3" h="78">
                  <a:moveTo>
                    <a:pt x="0" y="0"/>
                  </a:moveTo>
                  <a:lnTo>
                    <a:pt x="0" y="78"/>
                  </a:lnTo>
                  <a:lnTo>
                    <a:pt x="4803" y="78"/>
                  </a:lnTo>
                  <a:lnTo>
                    <a:pt x="4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35" name="Freeform 20"/>
            <p:cNvSpPr>
              <a:spLocks/>
            </p:cNvSpPr>
            <p:nvPr userDrawn="1"/>
          </p:nvSpPr>
          <p:spPr bwMode="auto">
            <a:xfrm>
              <a:off x="5225" y="4048"/>
              <a:ext cx="533" cy="78"/>
            </a:xfrm>
            <a:custGeom>
              <a:avLst/>
              <a:gdLst>
                <a:gd name="T0" fmla="*/ 533 w 533"/>
                <a:gd name="T1" fmla="*/ 0 h 78"/>
                <a:gd name="T2" fmla="*/ 48 w 533"/>
                <a:gd name="T3" fmla="*/ 0 h 78"/>
                <a:gd name="T4" fmla="*/ 0 w 533"/>
                <a:gd name="T5" fmla="*/ 78 h 78"/>
                <a:gd name="T6" fmla="*/ 533 w 533"/>
                <a:gd name="T7" fmla="*/ 78 h 78"/>
                <a:gd name="T8" fmla="*/ 533 w 53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3" h="78">
                  <a:moveTo>
                    <a:pt x="533" y="0"/>
                  </a:moveTo>
                  <a:lnTo>
                    <a:pt x="48" y="0"/>
                  </a:lnTo>
                  <a:lnTo>
                    <a:pt x="0" y="78"/>
                  </a:lnTo>
                  <a:lnTo>
                    <a:pt x="533" y="7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1"/>
            <a:ext cx="12192000" cy="715963"/>
          </a:xfrm>
          <a:prstGeom prst="rect">
            <a:avLst/>
          </a:prstGeom>
          <a:solidFill>
            <a:srgbClr val="0046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95250"/>
            <a:ext cx="1219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dirty="0"/>
              <a:t>B     O     N     </a:t>
            </a:r>
            <a:r>
              <a:rPr lang="en-US" sz="1100" dirty="0" err="1"/>
              <a:t>N</a:t>
            </a:r>
            <a:r>
              <a:rPr lang="en-US" sz="1100" dirty="0"/>
              <a:t>     E     V     I     L     </a:t>
            </a:r>
            <a:r>
              <a:rPr lang="en-US" sz="1100" dirty="0" err="1"/>
              <a:t>L</a:t>
            </a:r>
            <a:r>
              <a:rPr lang="en-US" sz="1100" dirty="0"/>
              <a:t>     E         P     O     W     E     R         A     D     M     I     N     I     S     T     R     A     T     I     O     N</a:t>
            </a:r>
          </a:p>
        </p:txBody>
      </p:sp>
    </p:spTree>
    <p:extLst>
      <p:ext uri="{BB962C8B-B14F-4D97-AF65-F5344CB8AC3E}">
        <p14:creationId xmlns:p14="http://schemas.microsoft.com/office/powerpoint/2010/main" val="5152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xpeacockwilliamson@bp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D5557C-B099-4B29-8EDB-71BFBA2F2001}" type="slidenum">
              <a:rPr lang="en-US">
                <a:solidFill>
                  <a:srgbClr val="00467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00467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1958976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467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200" dirty="0"/>
              <a:t>Title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387726"/>
            <a:ext cx="6400800" cy="4429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000" dirty="0">
                <a:solidFill>
                  <a:schemeClr val="bg1"/>
                </a:solidFill>
              </a:rPr>
              <a:t>Sub Title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95600" y="43434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60000"/>
              </a:spcAft>
              <a:buClr>
                <a:srgbClr val="0069AA"/>
              </a:buClr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524000" y="182564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</a:rPr>
              <a:t>B     O     N     N     E     V     I     L </a:t>
            </a:r>
            <a:r>
              <a:rPr lang="en-US" sz="1100" b="1" dirty="0">
                <a:solidFill>
                  <a:srgbClr val="FFFFFF"/>
                </a:solidFill>
              </a:rPr>
              <a:t>E             </a:t>
            </a:r>
            <a:r>
              <a:rPr lang="en-US" sz="1100" b="1" dirty="0">
                <a:solidFill>
                  <a:srgbClr val="FFFFFF"/>
                </a:solidFill>
              </a:rPr>
              <a:t>P     O     W     E     R             A     D     M     I     N     I     S     T     R     A     T     I     O     N</a:t>
            </a:r>
          </a:p>
        </p:txBody>
      </p:sp>
      <p:pic>
        <p:nvPicPr>
          <p:cNvPr id="3079" name="Picture 7" descr="BPA Logo - new colors - cmyk---4 no 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019801"/>
            <a:ext cx="9096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2209800" y="45720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Helvetica Neue"/>
              </a:rPr>
              <a:t>Bonneville Power Administration </a:t>
            </a:r>
            <a:br>
              <a:rPr lang="en-US" sz="3600" dirty="0">
                <a:solidFill>
                  <a:srgbClr val="000000"/>
                </a:solidFill>
                <a:latin typeface="Helvetica Neue"/>
              </a:rPr>
            </a:br>
            <a:r>
              <a:rPr lang="en-US" sz="3600" dirty="0" smtClean="0">
                <a:solidFill>
                  <a:srgbClr val="000000"/>
                </a:solidFill>
                <a:latin typeface="Helvetica Neue"/>
              </a:rPr>
              <a:t>Update</a:t>
            </a:r>
            <a:endParaRPr lang="en-US" sz="3600" dirty="0">
              <a:solidFill>
                <a:srgbClr val="000000"/>
              </a:solidFill>
              <a:latin typeface="Helvetica Neue"/>
            </a:endParaRPr>
          </a:p>
        </p:txBody>
      </p:sp>
      <p:pic>
        <p:nvPicPr>
          <p:cNvPr id="3081" name="Picture 4" descr="Gor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905000"/>
            <a:ext cx="4424363" cy="3327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4495800" y="5681246"/>
            <a:ext cx="33998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 Neue"/>
              </a:rPr>
              <a:t>Julie Peacock, BPA </a:t>
            </a:r>
          </a:p>
        </p:txBody>
      </p:sp>
    </p:spTree>
    <p:extLst>
      <p:ext uri="{BB962C8B-B14F-4D97-AF65-F5344CB8AC3E}">
        <p14:creationId xmlns:p14="http://schemas.microsoft.com/office/powerpoint/2010/main" val="36325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496BE-3B90-485B-B57D-9194520CC14C}" type="slidenum">
              <a:rPr lang="en-US" smtClean="0">
                <a:solidFill>
                  <a:srgbClr val="00467F"/>
                </a:solidFill>
              </a:rPr>
              <a:pPr eaLnBrk="1" hangingPunct="1"/>
              <a:t>10</a:t>
            </a:fld>
            <a:endParaRPr lang="en-US" dirty="0" smtClean="0">
              <a:solidFill>
                <a:srgbClr val="00467F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River Treaty 2014/2024 Review</a:t>
            </a:r>
          </a:p>
        </p:txBody>
      </p:sp>
      <p:grpSp>
        <p:nvGrpSpPr>
          <p:cNvPr id="59396" name="Group 5"/>
          <p:cNvGrpSpPr>
            <a:grpSpLocks/>
          </p:cNvGrpSpPr>
          <p:nvPr/>
        </p:nvGrpSpPr>
        <p:grpSpPr bwMode="auto">
          <a:xfrm>
            <a:off x="6200775" y="1533526"/>
            <a:ext cx="3886200" cy="4410075"/>
            <a:chOff x="1392" y="1152"/>
            <a:chExt cx="2485" cy="2778"/>
          </a:xfrm>
        </p:grpSpPr>
        <p:pic>
          <p:nvPicPr>
            <p:cNvPr id="59398" name="Picture 6" descr="Recolored-basin-map-with-labe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52"/>
              <a:ext cx="2485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1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</a:pPr>
              <a:r>
                <a:rPr lang="en-US" sz="2800" b="1" dirty="0">
                  <a:solidFill>
                    <a:srgbClr val="194E9B"/>
                  </a:solidFill>
                </a:rPr>
                <a:t>Columbia River </a:t>
              </a:r>
              <a:br>
                <a:rPr lang="en-US" sz="2800" b="1" dirty="0">
                  <a:solidFill>
                    <a:srgbClr val="194E9B"/>
                  </a:solidFill>
                </a:rPr>
              </a:br>
              <a:r>
                <a:rPr lang="en-US" sz="2800" b="1" dirty="0">
                  <a:solidFill>
                    <a:srgbClr val="194E9B"/>
                  </a:solidFill>
                </a:rPr>
                <a:t>Treaty</a:t>
              </a:r>
            </a:p>
          </p:txBody>
        </p:sp>
      </p:grpSp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159657" y="1784976"/>
            <a:ext cx="574402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year 2024 is a significant date for BPA and the Columbia River Treaty. </a:t>
            </a:r>
            <a:r>
              <a:rPr lang="en-US" sz="1600" dirty="0"/>
              <a:t>It marks the end of 60 years of pre-paid flood control space from Canada</a:t>
            </a:r>
            <a:r>
              <a:rPr lang="en-US" sz="1600" dirty="0" smtClean="0"/>
              <a:t>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In addition, either Canada or the United States can terminate most of the provisions of the Treaty any time on or after Sep. 16, 2024, with a minimum 10 years’ written advance notice (hence, the reference to 2014). </a:t>
            </a:r>
            <a:endParaRPr lang="en-US" sz="1600" dirty="0"/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Due </a:t>
            </a:r>
            <a:r>
              <a:rPr lang="en-US" sz="1600" dirty="0"/>
              <a:t>to the importance of these issues, the U.S. </a:t>
            </a:r>
            <a:r>
              <a:rPr lang="en-US" sz="1600" dirty="0"/>
              <a:t>Army Corps of Engineers and BPA, the agencies responsible for implementing the Treaty for the United States on behalf of the U.S. </a:t>
            </a:r>
            <a:r>
              <a:rPr lang="en-US" sz="1600" dirty="0"/>
              <a:t>Entity, </a:t>
            </a:r>
            <a:r>
              <a:rPr lang="en-US" sz="1600" dirty="0"/>
              <a:t>conducted </a:t>
            </a:r>
            <a:r>
              <a:rPr lang="en-US" sz="1600" dirty="0"/>
              <a:t>a multi-year effort to study these post-2024 Treaty issues. 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The U.S. entity put forward its recommendation in December 2013. The U.S. and Canada began negotiations in 2018. The eleventh round of negotiations occurred in December.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574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2677885"/>
            <a:ext cx="10972800" cy="22569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Julie Peacock</a:t>
            </a:r>
          </a:p>
          <a:p>
            <a:pPr marL="0" indent="0" algn="ctr">
              <a:buNone/>
            </a:pPr>
            <a:r>
              <a:rPr lang="en-US" dirty="0" smtClean="0"/>
              <a:t>Intergovernmental Affairs, Oregon Liaison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jxpeacockwilliamson@bpa.gov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971-801-5986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9952F-1B92-4DF9-8AC3-0B3A440FBE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8771"/>
            <a:ext cx="12192000" cy="5914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Introduction to Bonneville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682" y="1230202"/>
            <a:ext cx="5355772" cy="5528188"/>
          </a:xfrm>
        </p:spPr>
        <p:txBody>
          <a:bodyPr>
            <a:noAutofit/>
          </a:bodyPr>
          <a:lstStyle/>
          <a:p>
            <a:pPr marL="228600" indent="-228600">
              <a:spcBef>
                <a:spcPts val="200"/>
              </a:spcBef>
              <a:spcAft>
                <a:spcPts val="100"/>
              </a:spcAft>
            </a:pPr>
            <a:r>
              <a:rPr lang="en-US" sz="2000" dirty="0"/>
              <a:t>BPA markets power from 31 Federal </a:t>
            </a:r>
            <a:r>
              <a:rPr lang="en-US" sz="2000" dirty="0"/>
              <a:t>hydro plants, the </a:t>
            </a:r>
            <a:r>
              <a:rPr lang="en-US" sz="2000" dirty="0"/>
              <a:t>Columbia Generating Station Nuclear Plant, and several small non-Federal power </a:t>
            </a:r>
            <a:r>
              <a:rPr lang="en-US" sz="2000" dirty="0" smtClean="0"/>
              <a:t>plants</a:t>
            </a:r>
            <a:endParaRPr lang="en-US" sz="2000" dirty="0"/>
          </a:p>
          <a:p>
            <a:pPr marL="228600" indent="-228600">
              <a:spcBef>
                <a:spcPts val="200"/>
              </a:spcBef>
              <a:spcAft>
                <a:spcPts val="100"/>
              </a:spcAft>
            </a:pPr>
            <a:r>
              <a:rPr lang="en-US" sz="2000" dirty="0"/>
              <a:t>BPA owns no power generators</a:t>
            </a:r>
            <a:r>
              <a:rPr lang="en-US" sz="2000" dirty="0"/>
              <a:t>.</a:t>
            </a:r>
            <a:endParaRPr lang="en-US" sz="2000" dirty="0"/>
          </a:p>
          <a:p>
            <a:pPr marL="228600" indent="-228600">
              <a:spcBef>
                <a:spcPts val="200"/>
              </a:spcBef>
              <a:spcAft>
                <a:spcPts val="100"/>
              </a:spcAft>
            </a:pPr>
            <a:r>
              <a:rPr lang="en-US" sz="2000" dirty="0"/>
              <a:t>About 80% of the power BPA sells is hydroelectric</a:t>
            </a:r>
            <a:r>
              <a:rPr lang="en-US" sz="2000" dirty="0"/>
              <a:t>. </a:t>
            </a:r>
            <a:endParaRPr lang="en-US" sz="2000" dirty="0"/>
          </a:p>
          <a:p>
            <a:pPr marL="228600" indent="-228600">
              <a:spcBef>
                <a:spcPts val="200"/>
              </a:spcBef>
              <a:spcAft>
                <a:spcPts val="100"/>
              </a:spcAft>
            </a:pPr>
            <a:r>
              <a:rPr lang="en-US" sz="2000" dirty="0"/>
              <a:t>BPA accounts for about 28% of the electric power consumed within the </a:t>
            </a:r>
            <a:r>
              <a:rPr lang="en-US" sz="2000" dirty="0"/>
              <a:t>PNW and about 30 percent of power consumed in Oregon.</a:t>
            </a:r>
          </a:p>
          <a:p>
            <a:pPr marL="228600" indent="-228600">
              <a:spcBef>
                <a:spcPts val="200"/>
              </a:spcBef>
              <a:spcAft>
                <a:spcPts val="100"/>
              </a:spcAft>
            </a:pPr>
            <a:r>
              <a:rPr lang="en-US" sz="2000" dirty="0"/>
              <a:t>BPA recovers all costs from selling </a:t>
            </a:r>
            <a:r>
              <a:rPr lang="en-US" sz="2000" dirty="0"/>
              <a:t>power </a:t>
            </a:r>
            <a:r>
              <a:rPr lang="en-US" sz="2000" dirty="0"/>
              <a:t>and </a:t>
            </a:r>
            <a:r>
              <a:rPr lang="en-US" sz="2000" dirty="0"/>
              <a:t>transmission services</a:t>
            </a:r>
            <a:r>
              <a:rPr lang="en-US" sz="2000" dirty="0"/>
              <a:t>.</a:t>
            </a:r>
          </a:p>
          <a:p>
            <a:pPr marL="228600" indent="-228600">
              <a:spcBef>
                <a:spcPts val="200"/>
              </a:spcBef>
              <a:spcAft>
                <a:spcPts val="100"/>
              </a:spcAft>
            </a:pPr>
            <a:r>
              <a:rPr lang="en-US" sz="2000" dirty="0"/>
              <a:t>BPA</a:t>
            </a:r>
            <a:r>
              <a:rPr lang="en-US" sz="2000" dirty="0"/>
              <a:t>, with </a:t>
            </a:r>
            <a:r>
              <a:rPr lang="en-US" sz="2000" dirty="0"/>
              <a:t>USCOE &amp; USBR, </a:t>
            </a:r>
            <a:r>
              <a:rPr lang="en-US" sz="2000" dirty="0"/>
              <a:t>invests $250 -</a:t>
            </a:r>
            <a:r>
              <a:rPr lang="en-US" sz="2000" dirty="0"/>
              <a:t> </a:t>
            </a:r>
            <a:r>
              <a:rPr lang="en-US" sz="2000" dirty="0"/>
              <a:t>$300 </a:t>
            </a:r>
            <a:r>
              <a:rPr lang="en-US" sz="2000" dirty="0"/>
              <a:t>million per year in Fish &amp; </a:t>
            </a:r>
            <a:r>
              <a:rPr lang="en-US" sz="2000" dirty="0"/>
              <a:t>Wildlife programs across the Columbia River basin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2B654F-B615-44E0-B6B8-7C8B3AFAF82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146" t="5314" r="1486" b="2044"/>
          <a:stretch/>
        </p:blipFill>
        <p:spPr>
          <a:xfrm>
            <a:off x="6262680" y="1821633"/>
            <a:ext cx="4924440" cy="4406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3454" y="1230202"/>
            <a:ext cx="665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Federal Columbia River Power System  Columbia River  Basin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&amp; BPA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Service Area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34" y="1907296"/>
            <a:ext cx="1447799" cy="1187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716" y="6258475"/>
            <a:ext cx="67671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42EB5-E8EC-41C7-8943-D820DB0C58C5}" type="slidenum">
              <a:rPr lang="en-US" smtClean="0">
                <a:solidFill>
                  <a:srgbClr val="00467F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00467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BPA’s Business Model:  Providing Public Benefits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758157"/>
            <a:ext cx="11800114" cy="3962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sz="2400" dirty="0"/>
              <a:t>Assure adequate, economical, efficient, reliable power supply.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sz="2400" dirty="0"/>
              <a:t>Recover costs through rates. BPA is a self-sustaining non-profit agency.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sz="2400" dirty="0"/>
              <a:t>Ensure transmission access with a high degree of safety and reliability.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sz="2400" dirty="0"/>
              <a:t>Ensure public preference and regional preference.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sz="2400" dirty="0"/>
              <a:t>Fulfill environmental and social responsibilities: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/>
              <a:t>Mitigate impacts, protect and enhance fish &amp; wildlife populations affected by the federal hydropower system.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dirty="0"/>
              <a:t>Provide regional leadership in conservation and renewable resource development.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en-US" sz="2400" dirty="0"/>
              <a:t>Preserve and balance economic and environmental benefits of the FCRPS.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095500" y="1176337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BPA must balance its responsibilities to . . .</a:t>
            </a:r>
          </a:p>
        </p:txBody>
      </p:sp>
    </p:spTree>
    <p:extLst>
      <p:ext uri="{BB962C8B-B14F-4D97-AF65-F5344CB8AC3E}">
        <p14:creationId xmlns:p14="http://schemas.microsoft.com/office/powerpoint/2010/main" val="322020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BPA’s Transmission System</a:t>
            </a:r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2225"/>
            <a:ext cx="6477000" cy="4937125"/>
          </a:xfrm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7707086" y="1582057"/>
            <a:ext cx="429622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Transmission System</a:t>
            </a:r>
          </a:p>
          <a:p>
            <a:endParaRPr lang="en-US" sz="1600" dirty="0"/>
          </a:p>
          <a:p>
            <a:r>
              <a:rPr lang="en-US" sz="1600" dirty="0"/>
              <a:t>Operating voltage     Circuit miles</a:t>
            </a:r>
          </a:p>
          <a:p>
            <a:r>
              <a:rPr lang="en-US" sz="1600" dirty="0"/>
              <a:t>1,000 kV……………………........... 264*</a:t>
            </a:r>
          </a:p>
          <a:p>
            <a:r>
              <a:rPr lang="en-US" sz="1600" dirty="0"/>
              <a:t>500 kV ………………......... 4,735</a:t>
            </a:r>
          </a:p>
          <a:p>
            <a:r>
              <a:rPr lang="en-US" sz="1600" dirty="0"/>
              <a:t>345 kV ………………………. 570</a:t>
            </a:r>
          </a:p>
          <a:p>
            <a:r>
              <a:rPr lang="en-US" sz="1600" dirty="0"/>
              <a:t>287 kV ………………………. 229</a:t>
            </a:r>
          </a:p>
          <a:p>
            <a:r>
              <a:rPr lang="en-US" sz="1600" dirty="0"/>
              <a:t>230 kV …………………….. 5,324</a:t>
            </a:r>
          </a:p>
          <a:p>
            <a:r>
              <a:rPr lang="en-US" sz="1600" dirty="0"/>
              <a:t>161 kV ………………………. 119</a:t>
            </a:r>
          </a:p>
          <a:p>
            <a:r>
              <a:rPr lang="en-US" sz="1600" dirty="0"/>
              <a:t>138 kV ………………………… 50</a:t>
            </a:r>
          </a:p>
          <a:p>
            <a:r>
              <a:rPr lang="en-US" sz="1600" dirty="0"/>
              <a:t>115 kV …………………….. 3,556</a:t>
            </a:r>
          </a:p>
          <a:p>
            <a:r>
              <a:rPr lang="en-US" sz="1600" u="sng" dirty="0"/>
              <a:t>below 115 kV ………………...368</a:t>
            </a:r>
          </a:p>
          <a:p>
            <a:r>
              <a:rPr lang="en-US" sz="1600" dirty="0"/>
              <a:t>Total 	                15,215</a:t>
            </a:r>
          </a:p>
          <a:p>
            <a:endParaRPr lang="en-US" sz="1000" dirty="0"/>
          </a:p>
          <a:p>
            <a:r>
              <a:rPr lang="en-US" sz="1000" dirty="0"/>
              <a:t>*BPA’s portion of the PNW/PSW direct-current intertie. The total length of this line from The Dalles, OR to Los Angeles, CA is 846 miles.</a:t>
            </a:r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9144000" y="6229350"/>
            <a:ext cx="679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0D899A9-E612-45EF-9638-91DF1D65C9B6}" type="slidenum">
              <a:rPr lang="en-US">
                <a:solidFill>
                  <a:srgbClr val="00467F"/>
                </a:solidFill>
              </a:rPr>
              <a:pPr algn="ctr" eaLnBrk="1" hangingPunct="1"/>
              <a:t>4</a:t>
            </a:fld>
            <a:endParaRPr lang="en-US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AA4369-FC49-4486-B18C-B0B829F401E0}" type="slidenum">
              <a:rPr lang="en-US" smtClean="0">
                <a:solidFill>
                  <a:srgbClr val="00467F"/>
                </a:solidFill>
              </a:rPr>
              <a:pPr eaLnBrk="1" hangingPunct="1"/>
              <a:t>5</a:t>
            </a:fld>
            <a:endParaRPr lang="en-US" smtClean="0">
              <a:solidFill>
                <a:srgbClr val="00467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BPA’s high-voltage transmission system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545771"/>
            <a:ext cx="11698514" cy="41148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dirty="0"/>
              <a:t>BPA owns and operates </a:t>
            </a:r>
            <a:r>
              <a:rPr lang="en-US" sz="2400" dirty="0" smtClean="0"/>
              <a:t>about 75</a:t>
            </a:r>
            <a:r>
              <a:rPr lang="en-US" sz="2400" dirty="0"/>
              <a:t>% of the Pacific Northwest’s high voltage electrical transmission system. 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dirty="0"/>
              <a:t>BPA’s system includes more than 15,000 miles of transmission line and 259 substations. 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dirty="0"/>
              <a:t>The Federal Columbia River Transmission System spans across 300,000 square miles in Oregon, Washington, Idaho, Montana and sections of Wyoming, Nevada, Utah and California. 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dirty="0"/>
              <a:t>The system enables a peak loading of about 30,000 megawatts and generates more than $700 million a year in revenues from transmission services.</a:t>
            </a:r>
          </a:p>
          <a:p>
            <a:pPr>
              <a:lnSpc>
                <a:spcPct val="80000"/>
              </a:lnSpc>
              <a:spcAft>
                <a:spcPct val="50000"/>
              </a:spcAft>
            </a:pPr>
            <a:r>
              <a:rPr lang="en-US" sz="2400" dirty="0"/>
              <a:t>BPA’s Transmission Business Line operates under an Open Access Transmission Tariff based on FERC’s pro forma tariff as a non-jurisdictional entity.</a:t>
            </a:r>
          </a:p>
        </p:txBody>
      </p:sp>
    </p:spTree>
    <p:extLst>
      <p:ext uri="{BB962C8B-B14F-4D97-AF65-F5344CB8AC3E}">
        <p14:creationId xmlns:p14="http://schemas.microsoft.com/office/powerpoint/2010/main" val="74899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BPA’s Strategic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643857"/>
            <a:ext cx="11451771" cy="4190999"/>
          </a:xfrm>
        </p:spPr>
        <p:txBody>
          <a:bodyPr/>
          <a:lstStyle/>
          <a:p>
            <a:r>
              <a:rPr lang="en-US" sz="2400" dirty="0" smtClean="0"/>
              <a:t>Strengthen Financial Health</a:t>
            </a:r>
          </a:p>
          <a:p>
            <a:endParaRPr lang="en-US" sz="2400" dirty="0" smtClean="0"/>
          </a:p>
          <a:p>
            <a:r>
              <a:rPr lang="en-US" sz="2400" dirty="0" smtClean="0"/>
              <a:t>Modernize Assets and System Operations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competitive power products and services</a:t>
            </a:r>
          </a:p>
          <a:p>
            <a:endParaRPr lang="en-US" sz="2400" dirty="0" smtClean="0"/>
          </a:p>
          <a:p>
            <a:r>
              <a:rPr lang="en-US" sz="2400" dirty="0" smtClean="0"/>
              <a:t>Meet transmission customer needs efficiently and responsively </a:t>
            </a:r>
          </a:p>
          <a:p>
            <a:endParaRPr lang="en-US" sz="2400" dirty="0" smtClean="0"/>
          </a:p>
          <a:p>
            <a:r>
              <a:rPr lang="en-US" sz="2400" dirty="0" smtClean="0"/>
              <a:t>Value people and deliver results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9952F-1B92-4DF9-8AC3-0B3A440FBE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Boardman to Hemingway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0629"/>
            <a:ext cx="10972800" cy="3763963"/>
          </a:xfrm>
        </p:spPr>
        <p:txBody>
          <a:bodyPr/>
          <a:lstStyle/>
          <a:p>
            <a:r>
              <a:rPr lang="en-US" sz="2800" dirty="0" smtClean="0"/>
              <a:t>Newly signed term sheet that updates BPA’s role with B2H</a:t>
            </a:r>
          </a:p>
          <a:p>
            <a:endParaRPr lang="en-US" sz="2800" dirty="0" smtClean="0"/>
          </a:p>
          <a:p>
            <a:r>
              <a:rPr lang="en-US" sz="2800" dirty="0" smtClean="0"/>
              <a:t>Allows BPA to acquire transmission service through Idaho Power’s OATT B2H rather than becoming a partial owner</a:t>
            </a:r>
          </a:p>
          <a:p>
            <a:endParaRPr lang="en-US" sz="2800" dirty="0" smtClean="0"/>
          </a:p>
          <a:p>
            <a:r>
              <a:rPr lang="en-US" sz="2800" dirty="0" smtClean="0"/>
              <a:t>The draft term sheet removes BPA’s role as a permitting partner and future partial owner of B2H</a:t>
            </a:r>
          </a:p>
          <a:p>
            <a:endParaRPr lang="en-US" sz="2800" dirty="0" smtClean="0"/>
          </a:p>
          <a:p>
            <a:r>
              <a:rPr lang="en-US" sz="2800" dirty="0" smtClean="0"/>
              <a:t>PacifiCorp transfers assets to IPC so BPA’s Southeast Idaho Load Service loads would be in IPC’s transmission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9952F-1B92-4DF9-8AC3-0B3A440FBE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7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 Mitigation and Public Safety Power Shut 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9364"/>
            <a:ext cx="10972800" cy="3763963"/>
          </a:xfrm>
        </p:spPr>
        <p:txBody>
          <a:bodyPr/>
          <a:lstStyle/>
          <a:p>
            <a:r>
              <a:rPr lang="en-US" sz="2400" dirty="0" smtClean="0"/>
              <a:t>Bonneville has a Wildfire Mitigation Plan, which was most recently updated in April 2021</a:t>
            </a:r>
          </a:p>
          <a:p>
            <a:endParaRPr lang="en-US" sz="2400" dirty="0" smtClean="0"/>
          </a:p>
          <a:p>
            <a:r>
              <a:rPr lang="en-US" sz="2400" dirty="0" smtClean="0"/>
              <a:t>In the plan, we outline our Public Safety Power Shut-off policy, which was utilized during the 2021 Summer Season</a:t>
            </a:r>
          </a:p>
          <a:p>
            <a:endParaRPr lang="en-US" sz="2400" dirty="0" smtClean="0"/>
          </a:p>
          <a:p>
            <a:r>
              <a:rPr lang="en-US" sz="2400" dirty="0" smtClean="0"/>
              <a:t>Conditions identified for a PSPS include: Red Flag Warning, winds of 60 mph or more, a risk-assessment of the transmission line, and fuel type/loading</a:t>
            </a:r>
          </a:p>
          <a:p>
            <a:endParaRPr lang="en-US" sz="2400" dirty="0" smtClean="0"/>
          </a:p>
          <a:p>
            <a:r>
              <a:rPr lang="en-US" sz="2400" dirty="0" smtClean="0"/>
              <a:t>Transmission has been working to mitigate the lines that were identified as high-risk across BPA’s system</a:t>
            </a:r>
          </a:p>
          <a:p>
            <a:endParaRPr lang="en-US" sz="2400" dirty="0" smtClean="0"/>
          </a:p>
          <a:p>
            <a:r>
              <a:rPr lang="en-US" sz="2400" dirty="0" smtClean="0"/>
              <a:t>A PSPS does not always mean power disruption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9952F-1B92-4DF9-8AC3-0B3A440FBE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Regional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878014"/>
            <a:ext cx="12090400" cy="4979986"/>
          </a:xfrm>
        </p:spPr>
        <p:txBody>
          <a:bodyPr/>
          <a:lstStyle/>
          <a:p>
            <a:r>
              <a:rPr lang="en-US" sz="2800" b="1" dirty="0" smtClean="0"/>
              <a:t>CAISO EIM: </a:t>
            </a:r>
            <a:r>
              <a:rPr lang="en-US" sz="2800" dirty="0" smtClean="0"/>
              <a:t>BPA moved back its ‘go-live’ date with EIM by two months to allow for additional testing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Western Power Pool Resource Adequacy: </a:t>
            </a:r>
            <a:r>
              <a:rPr lang="en-US" sz="2800" dirty="0" smtClean="0"/>
              <a:t>BPA has been actively engaged throughout the process, currently in Phase 3A</a:t>
            </a:r>
          </a:p>
          <a:p>
            <a:endParaRPr lang="en-US" sz="2800" dirty="0"/>
          </a:p>
          <a:p>
            <a:r>
              <a:rPr lang="en-US" sz="2800" b="1" dirty="0" smtClean="0"/>
              <a:t>CAISO EDAM and SPP Markets+: </a:t>
            </a:r>
            <a:r>
              <a:rPr lang="en-US" sz="2800" dirty="0" smtClean="0"/>
              <a:t>BPA is engaged in the discussions at CAISO and SPP around the development of day-ahead markets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9952F-1B92-4DF9-8AC3-0B3A440FBE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672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891</Words>
  <Application>Microsoft Office PowerPoint</Application>
  <PresentationFormat>Widescreen</PresentationFormat>
  <Paragraphs>109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Verdana</vt:lpstr>
      <vt:lpstr>Wingdings</vt:lpstr>
      <vt:lpstr>1_Default Design</vt:lpstr>
      <vt:lpstr>Title</vt:lpstr>
      <vt:lpstr>Introduction to Bonneville</vt:lpstr>
      <vt:lpstr>BPA’s Business Model:  Providing Public Benefits</vt:lpstr>
      <vt:lpstr>BPA’s Transmission System</vt:lpstr>
      <vt:lpstr>BPA’s high-voltage transmission system</vt:lpstr>
      <vt:lpstr>BPA’s Strategic Objectives</vt:lpstr>
      <vt:lpstr>Boardman to Hemingway</vt:lpstr>
      <vt:lpstr>Wildfire Mitigation and Public Safety Power Shut Offs</vt:lpstr>
      <vt:lpstr>Emerging Regional Markets</vt:lpstr>
      <vt:lpstr>Columbia River Treaty 2014/2024 Review</vt:lpstr>
      <vt:lpstr>Contact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Julie Peacock</dc:creator>
  <cp:lastModifiedBy>Julie Peacock</cp:lastModifiedBy>
  <cp:revision>16</cp:revision>
  <dcterms:created xsi:type="dcterms:W3CDTF">2022-02-09T18:28:59Z</dcterms:created>
  <dcterms:modified xsi:type="dcterms:W3CDTF">2022-02-10T17:00:46Z</dcterms:modified>
</cp:coreProperties>
</file>